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26" r:id="rId2"/>
    <p:sldId id="681" r:id="rId3"/>
    <p:sldId id="795" r:id="rId4"/>
    <p:sldId id="796" r:id="rId5"/>
    <p:sldId id="739" r:id="rId6"/>
    <p:sldId id="682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822" r:id="rId15"/>
    <p:sldId id="824" r:id="rId16"/>
    <p:sldId id="823" r:id="rId17"/>
    <p:sldId id="815" r:id="rId18"/>
    <p:sldId id="816" r:id="rId19"/>
    <p:sldId id="819" r:id="rId20"/>
    <p:sldId id="748" r:id="rId21"/>
    <p:sldId id="797" r:id="rId22"/>
    <p:sldId id="798" r:id="rId23"/>
    <p:sldId id="814" r:id="rId24"/>
    <p:sldId id="820" r:id="rId25"/>
    <p:sldId id="669" r:id="rId26"/>
    <p:sldId id="670" r:id="rId27"/>
    <p:sldId id="667" r:id="rId28"/>
    <p:sldId id="672" r:id="rId29"/>
    <p:sldId id="674" r:id="rId30"/>
    <p:sldId id="675" r:id="rId31"/>
    <p:sldId id="825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681"/>
            <p14:sldId id="795"/>
            <p14:sldId id="796"/>
            <p14:sldId id="739"/>
            <p14:sldId id="682"/>
            <p14:sldId id="740"/>
            <p14:sldId id="741"/>
            <p14:sldId id="742"/>
            <p14:sldId id="743"/>
            <p14:sldId id="744"/>
            <p14:sldId id="745"/>
            <p14:sldId id="746"/>
            <p14:sldId id="822"/>
            <p14:sldId id="824"/>
            <p14:sldId id="823"/>
            <p14:sldId id="815"/>
            <p14:sldId id="816"/>
            <p14:sldId id="819"/>
            <p14:sldId id="748"/>
            <p14:sldId id="797"/>
            <p14:sldId id="798"/>
            <p14:sldId id="814"/>
            <p14:sldId id="820"/>
            <p14:sldId id="669"/>
            <p14:sldId id="670"/>
            <p14:sldId id="667"/>
            <p14:sldId id="672"/>
            <p14:sldId id="674"/>
            <p14:sldId id="675"/>
            <p14:sldId id="825"/>
          </p14:sldIdLst>
        </p14:section>
        <p14:section name="backup" id="{38F0F3F0-7FC8-4996-885D-D153013060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/>
    <p:restoredTop sz="95732"/>
  </p:normalViewPr>
  <p:slideViewPr>
    <p:cSldViewPr snapToGrid="0">
      <p:cViewPr varScale="1">
        <p:scale>
          <a:sx n="91" d="100"/>
          <a:sy n="91" d="100"/>
        </p:scale>
        <p:origin x="78" y="28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2023/3/13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1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37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0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90.png"/><Relationship Id="rId7" Type="http://schemas.openxmlformats.org/officeDocument/2006/relationships/image" Target="../media/image6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Basis sets, </a:t>
            </a:r>
            <a:br>
              <a:rPr lang="en-US" sz="3000" dirty="0">
                <a:effectLst/>
                <a:latin typeface="+mn-lt"/>
                <a:ea typeface="SimSun" panose="02010600030101010101" pitchFamily="2" charset="-122"/>
              </a:rPr>
            </a:b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Relativistic corrections,</a:t>
            </a:r>
            <a:b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altLang="zh-TW" sz="3000" dirty="0">
                <a:solidFill>
                  <a:srgbClr val="000000"/>
                </a:solidFill>
                <a:ea typeface="Times New Roman" panose="02020603050405020304" pitchFamily="18" charset="0"/>
              </a:rPr>
              <a:t>Dispersion,</a:t>
            </a:r>
            <a:b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Population analysis</a:t>
            </a:r>
            <a:endParaRPr lang="en-US" altLang="en-US" sz="3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fitting procedure minimizes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A1D5B-D739-2BD0-15DE-104FAFD02F43}"/>
              </a:ext>
            </a:extLst>
          </p:cNvPr>
          <p:cNvSpPr txBox="1"/>
          <p:nvPr/>
        </p:nvSpPr>
        <p:spPr>
          <a:xfrm>
            <a:off x="390544" y="1899448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or equivalently, maximizes the overlap S since both functions are normalized.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631A9-0590-85AF-CD73-10311E47F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5"/>
          <a:stretch/>
        </p:blipFill>
        <p:spPr>
          <a:xfrm>
            <a:off x="488518" y="1235333"/>
            <a:ext cx="7450152" cy="658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9FEC-FCC2-C3AB-F9E7-7D053745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8" y="2734922"/>
            <a:ext cx="6425675" cy="658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A57B8C-1DC5-A815-ADF8-18AB415E0B4E}"/>
              </a:ext>
            </a:extLst>
          </p:cNvPr>
          <p:cNvSpPr txBox="1"/>
          <p:nvPr/>
        </p:nvSpPr>
        <p:spPr>
          <a:xfrm>
            <a:off x="390544" y="340281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For example, S for STO-1G 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1B8E8-D65B-34E5-07D7-74E1B245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8" y="3875368"/>
            <a:ext cx="4636792" cy="658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47E15-D74E-F0B0-9FB6-58AF229BB813}"/>
              </a:ext>
            </a:extLst>
          </p:cNvPr>
          <p:cNvSpPr txBox="1"/>
          <p:nvPr/>
        </p:nvSpPr>
        <p:spPr>
          <a:xfrm>
            <a:off x="390544" y="452796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and the corresponding optimal ⍺ is 0.270950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619DCD-EC4F-70BD-FBCE-DF62FD978C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64" b="22822"/>
          <a:stretch/>
        </p:blipFill>
        <p:spPr>
          <a:xfrm>
            <a:off x="2365359" y="5000266"/>
            <a:ext cx="4346625" cy="1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7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10F22-9B1E-8329-B50C-CEB26859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02" y="847352"/>
            <a:ext cx="7150395" cy="57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3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extend the procedure to other 𝜁?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A1D5B-D739-2BD0-15DE-104FAFD02F43}"/>
              </a:ext>
            </a:extLst>
          </p:cNvPr>
          <p:cNvSpPr txBox="1"/>
          <p:nvPr/>
        </p:nvSpPr>
        <p:spPr>
          <a:xfrm>
            <a:off x="390544" y="1684093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change of 𝜁 leads to quadratic effect on 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57B8C-1DC5-A815-ADF8-18AB415E0B4E}"/>
              </a:ext>
            </a:extLst>
          </p:cNvPr>
          <p:cNvSpPr txBox="1"/>
          <p:nvPr/>
        </p:nvSpPr>
        <p:spPr>
          <a:xfrm>
            <a:off x="390544" y="2585441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For example, a H atom in H</a:t>
            </a:r>
            <a:r>
              <a:rPr lang="en-US" sz="2400" baseline="-25000" dirty="0"/>
              <a:t>2</a:t>
            </a:r>
            <a:r>
              <a:rPr lang="en-US" sz="2400" dirty="0"/>
              <a:t> is described with 𝜁 = 1.24, the corresponding STO-3G fit 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B1961-DE01-CAA7-9DCF-FE152A09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9" y="1245258"/>
            <a:ext cx="2622499" cy="43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64753-35B9-8FB8-13A4-C95D7A87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9" y="2145903"/>
            <a:ext cx="2717519" cy="438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AA9E6-DAC7-5BD2-68E0-E6581BE0C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8" y="3416438"/>
            <a:ext cx="8421565" cy="7156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36EC16-CDDD-4836-8B1F-3A49870E9EE1}"/>
              </a:ext>
            </a:extLst>
          </p:cNvPr>
          <p:cNvSpPr/>
          <p:nvPr/>
        </p:nvSpPr>
        <p:spPr>
          <a:xfrm>
            <a:off x="8133907" y="3848986"/>
            <a:ext cx="776176" cy="283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1E6CD7-2867-FDDD-5469-BB116764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8" y="4589597"/>
            <a:ext cx="8421564" cy="7468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B221C2-491D-2040-DA72-2E635E037B03}"/>
              </a:ext>
            </a:extLst>
          </p:cNvPr>
          <p:cNvSpPr txBox="1"/>
          <p:nvPr/>
        </p:nvSpPr>
        <p:spPr>
          <a:xfrm>
            <a:off x="390544" y="4132045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vs</a:t>
            </a:r>
            <a:r>
              <a:rPr lang="en-US" sz="2400" dirty="0"/>
              <a:t> the STO-3G GTO for 𝜁 = 1.00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6BE9F-5773-B2E4-AD19-781D5831C535}"/>
              </a:ext>
            </a:extLst>
          </p:cNvPr>
          <p:cNvSpPr/>
          <p:nvPr/>
        </p:nvSpPr>
        <p:spPr>
          <a:xfrm>
            <a:off x="8133907" y="5051262"/>
            <a:ext cx="776176" cy="283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E5281-B73B-990D-FDD4-3D54581A6B2D}"/>
              </a:ext>
            </a:extLst>
          </p:cNvPr>
          <p:cNvCxnSpPr/>
          <p:nvPr/>
        </p:nvCxnSpPr>
        <p:spPr>
          <a:xfrm>
            <a:off x="1589314" y="3701143"/>
            <a:ext cx="4027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952D52-B6C7-40EA-FC1D-6841A4D561E6}"/>
              </a:ext>
            </a:extLst>
          </p:cNvPr>
          <p:cNvCxnSpPr/>
          <p:nvPr/>
        </p:nvCxnSpPr>
        <p:spPr>
          <a:xfrm>
            <a:off x="1524000" y="4887685"/>
            <a:ext cx="4027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7903E-ABC4-EEF8-76A9-46D199D225F8}"/>
              </a:ext>
            </a:extLst>
          </p:cNvPr>
          <p:cNvCxnSpPr>
            <a:cxnSpLocks/>
          </p:cNvCxnSpPr>
          <p:nvPr/>
        </p:nvCxnSpPr>
        <p:spPr>
          <a:xfrm>
            <a:off x="4855028" y="3712025"/>
            <a:ext cx="11865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F90F08-D955-1047-BB9D-DAD84A0FBA5F}"/>
              </a:ext>
            </a:extLst>
          </p:cNvPr>
          <p:cNvCxnSpPr>
            <a:cxnSpLocks/>
          </p:cNvCxnSpPr>
          <p:nvPr/>
        </p:nvCxnSpPr>
        <p:spPr>
          <a:xfrm>
            <a:off x="4778828" y="4909454"/>
            <a:ext cx="11865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83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overlap integrals using CGFs are then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36EC16-CDDD-4836-8B1F-3A49870E9EE1}"/>
              </a:ext>
            </a:extLst>
          </p:cNvPr>
          <p:cNvSpPr/>
          <p:nvPr/>
        </p:nvSpPr>
        <p:spPr>
          <a:xfrm>
            <a:off x="8133907" y="3848986"/>
            <a:ext cx="776176" cy="283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6BE9F-5773-B2E4-AD19-781D5831C535}"/>
              </a:ext>
            </a:extLst>
          </p:cNvPr>
          <p:cNvSpPr/>
          <p:nvPr/>
        </p:nvSpPr>
        <p:spPr>
          <a:xfrm>
            <a:off x="8133907" y="5051262"/>
            <a:ext cx="776176" cy="283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3F54D-A654-A1EE-E6F9-10888913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8" y="1235333"/>
            <a:ext cx="7772400" cy="28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3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Split valence BS 4-31G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Use of multiple CGFs to discuss the valence electrons introduces more variational freedom.</a:t>
            </a:r>
          </a:p>
          <a:p>
            <a:pPr algn="just"/>
            <a:r>
              <a:rPr lang="en-US" sz="2400" dirty="0"/>
              <a:t>For example, the valence orbital of H is described by two functions in the 4-31G basis set: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0054E-DFA0-0419-1349-7F4FFCCAA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8" b="975"/>
          <a:stretch/>
        </p:blipFill>
        <p:spPr>
          <a:xfrm>
            <a:off x="488518" y="2347968"/>
            <a:ext cx="3586631" cy="1420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A1D5B-D739-2BD0-15DE-104FAFD02F43}"/>
              </a:ext>
            </a:extLst>
          </p:cNvPr>
          <p:cNvSpPr txBox="1"/>
          <p:nvPr/>
        </p:nvSpPr>
        <p:spPr>
          <a:xfrm>
            <a:off x="390544" y="379961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Similarly, 9 functions are used for the second row elements (1s + (2s + 2px + 2py + 2pz)*2), 13 functions are used for the third row elements (1s + 2s + 3 2p’s, + (3s + 3 3p’s)*2), and so on.</a:t>
            </a:r>
          </a:p>
        </p:txBody>
      </p:sp>
    </p:spTree>
    <p:extLst>
      <p:ext uri="{BB962C8B-B14F-4D97-AF65-F5344CB8AC3E}">
        <p14:creationId xmlns:p14="http://schemas.microsoft.com/office/powerpoint/2010/main" val="82717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Split valence BS 4-31G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Li to F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AB62E5-9C78-47EA-9F23-B5A278D77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31" y="1235333"/>
            <a:ext cx="4059137" cy="413582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9FB643A4-947A-4FF6-963F-44BD2FA51EDC}"/>
              </a:ext>
            </a:extLst>
          </p:cNvPr>
          <p:cNvSpPr txBox="1"/>
          <p:nvPr/>
        </p:nvSpPr>
        <p:spPr>
          <a:xfrm>
            <a:off x="390544" y="537115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contraction scheme is (8s4p/4s)/[3s2p/2s] (Li-F/H)</a:t>
            </a:r>
          </a:p>
        </p:txBody>
      </p:sp>
    </p:spTree>
    <p:extLst>
      <p:ext uri="{BB962C8B-B14F-4D97-AF65-F5344CB8AC3E}">
        <p14:creationId xmlns:p14="http://schemas.microsoft.com/office/powerpoint/2010/main" val="367881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Polarization functions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We can continue adding more CGFs of the same symmetry to the orbitals. However,</a:t>
            </a:r>
            <a:r>
              <a:rPr lang="zh-TW" altLang="en-US" sz="2400" dirty="0"/>
              <a:t> </a:t>
            </a:r>
            <a:r>
              <a:rPr lang="en-US" altLang="zh-TW" sz="2400" dirty="0"/>
              <a:t>unlike isolated atoms, atoms in molecules experience asymmetric electric field. Therefore, to account for the non-uniform environment, higher angular functions need to be added to each shell. For example, p-type functions are added to the basis functions of hydrogen. This is called polarization function. In the </a:t>
            </a:r>
            <a:r>
              <a:rPr lang="en-US" altLang="zh-TW" sz="2400" dirty="0" err="1"/>
              <a:t>Pople’s</a:t>
            </a:r>
            <a:r>
              <a:rPr lang="en-US" altLang="zh-TW" sz="2400" dirty="0"/>
              <a:t> notation, a * is added to the end of the basis set of 6-31G (a double zeta basis set) to add polarization functions to non-hydrogen atoms and ** adds an additional polarization function to hydrogen.</a:t>
            </a:r>
          </a:p>
          <a:p>
            <a:pPr algn="just"/>
            <a:r>
              <a:rPr lang="en-US" sz="2400" dirty="0"/>
              <a:t>Hence, the contraction scheme for 6-31G* is (11s4p1d/4s)/[4s2p1d/2s]</a:t>
            </a:r>
          </a:p>
        </p:txBody>
      </p:sp>
    </p:spTree>
    <p:extLst>
      <p:ext uri="{BB962C8B-B14F-4D97-AF65-F5344CB8AC3E}">
        <p14:creationId xmlns:p14="http://schemas.microsoft.com/office/powerpoint/2010/main" val="144952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F721B-CBC4-4CC7-BB4A-EFCCEF88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common basis sets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DAD06B-A692-4743-8C8D-0CA2EB2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Pople’s</a:t>
            </a:r>
            <a:r>
              <a:rPr lang="en-US" dirty="0"/>
              <a:t> basis sets</a:t>
            </a:r>
          </a:p>
          <a:p>
            <a:pPr marL="400050" lvl="1" indent="0">
              <a:buNone/>
            </a:pPr>
            <a:r>
              <a:rPr lang="en-US" dirty="0"/>
              <a:t>3-21G, 4-31G, 6-31G, 6-311G.</a:t>
            </a:r>
          </a:p>
          <a:p>
            <a:pPr marL="400050" lvl="1" indent="0">
              <a:buNone/>
            </a:pPr>
            <a:r>
              <a:rPr lang="en-US" dirty="0"/>
              <a:t>* and ** for polarizations. + and ++ for </a:t>
            </a:r>
            <a:r>
              <a:rPr lang="en-US" dirty="0" err="1"/>
              <a:t>diffussion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Dunning’s correlation-consistent basis sets</a:t>
            </a:r>
          </a:p>
          <a:p>
            <a:pPr marL="400050" lvl="1" indent="0">
              <a:buNone/>
            </a:pPr>
            <a:r>
              <a:rPr lang="en-US" dirty="0"/>
              <a:t>cc-</a:t>
            </a:r>
            <a:r>
              <a:rPr lang="en-US" dirty="0" err="1"/>
              <a:t>pVnZ</a:t>
            </a:r>
            <a:r>
              <a:rPr lang="en-US" dirty="0"/>
              <a:t>, </a:t>
            </a:r>
            <a:r>
              <a:rPr lang="en-US" dirty="0" err="1"/>
              <a:t>aug</a:t>
            </a:r>
            <a:r>
              <a:rPr lang="en-US" dirty="0"/>
              <a:t>-cc-</a:t>
            </a:r>
            <a:r>
              <a:rPr lang="en-US" dirty="0" err="1"/>
              <a:t>pVnZ</a:t>
            </a:r>
            <a:r>
              <a:rPr lang="en-US" dirty="0"/>
              <a:t>, </a:t>
            </a:r>
            <a:r>
              <a:rPr lang="en-US" dirty="0" err="1"/>
              <a:t>aug</a:t>
            </a:r>
            <a:r>
              <a:rPr lang="en-US" dirty="0"/>
              <a:t>-cc-</a:t>
            </a:r>
            <a:r>
              <a:rPr lang="en-US" dirty="0" err="1"/>
              <a:t>pCVnZ</a:t>
            </a:r>
            <a:r>
              <a:rPr lang="en-US" dirty="0"/>
              <a:t>. n = D, T, Q, 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Karlsruhe’s def2 basis sets</a:t>
            </a:r>
          </a:p>
          <a:p>
            <a:pPr marL="400050" lvl="1" indent="0">
              <a:buNone/>
            </a:pPr>
            <a:r>
              <a:rPr lang="en-US" dirty="0"/>
              <a:t>def2-SV(P), def2-SVP, -TZVP, -TZVPP, -QZVP, -QZVPP. D suffix for diffusion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Atomic natural orbital basis sets (not in </a:t>
            </a:r>
            <a:r>
              <a:rPr lang="en-US" altLang="zh-TW" dirty="0" err="1"/>
              <a:t>pyscf</a:t>
            </a:r>
            <a:r>
              <a:rPr lang="en-US" altLang="zh-TW" dirty="0"/>
              <a:t>)</a:t>
            </a:r>
          </a:p>
          <a:p>
            <a:pPr marL="400050" lvl="1" indent="0">
              <a:buNone/>
            </a:pPr>
            <a:r>
              <a:rPr lang="en-US" dirty="0"/>
              <a:t>ANO-</a:t>
            </a:r>
            <a:r>
              <a:rPr lang="en-US" dirty="0" err="1"/>
              <a:t>pVnZ</a:t>
            </a:r>
            <a:r>
              <a:rPr lang="en-US" dirty="0"/>
              <a:t>, </a:t>
            </a:r>
            <a:r>
              <a:rPr lang="en-US" dirty="0" err="1"/>
              <a:t>aug</a:t>
            </a:r>
            <a:r>
              <a:rPr lang="en-US" dirty="0"/>
              <a:t>-ANO-</a:t>
            </a:r>
            <a:r>
              <a:rPr lang="en-US" dirty="0" err="1"/>
              <a:t>pVnZ</a:t>
            </a:r>
            <a:r>
              <a:rPr lang="en-US" dirty="0"/>
              <a:t> (n = D, T, Q, 5)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93EF9-C05B-4591-93E4-5D0CA3A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35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F721B-CBC4-4CC7-BB4A-EFCCEF88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common basis sets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DAD06B-A692-4743-8C8D-0CA2EB2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Effective-core potential basis sets: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Los Alamos National Lab</a:t>
            </a:r>
          </a:p>
          <a:p>
            <a:pPr marL="800100" lvl="2" indent="0">
              <a:buNone/>
            </a:pPr>
            <a:r>
              <a:rPr lang="en-US" dirty="0"/>
              <a:t>LANL2DZ, LANL2TZ, LANL2TZ(f), LANL08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Dunning’s</a:t>
            </a:r>
          </a:p>
          <a:p>
            <a:pPr marL="800100" lvl="2" indent="0">
              <a:buNone/>
            </a:pPr>
            <a:r>
              <a:rPr lang="en-US" dirty="0"/>
              <a:t>(</a:t>
            </a:r>
            <a:r>
              <a:rPr lang="en-US" dirty="0" err="1"/>
              <a:t>aug</a:t>
            </a:r>
            <a:r>
              <a:rPr lang="en-US" dirty="0"/>
              <a:t>-)cc-p(C)</a:t>
            </a:r>
            <a:r>
              <a:rPr lang="en-US" dirty="0" err="1"/>
              <a:t>VnZ</a:t>
            </a:r>
            <a:r>
              <a:rPr lang="en-US" dirty="0"/>
              <a:t>-PP (n = D, T, Q, 5)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Stuttgart-Dresden </a:t>
            </a:r>
          </a:p>
          <a:p>
            <a:pPr marL="800100" lvl="2" indent="0">
              <a:buNone/>
            </a:pPr>
            <a:r>
              <a:rPr lang="en-US" dirty="0"/>
              <a:t>SDD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93EF9-C05B-4591-93E4-5D0CA3A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7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/Practice/Week3/Exercise1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basis_sets.ipynb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Fill in the required basis sets to test for </a:t>
            </a:r>
            <a:r>
              <a:rPr lang="en-US" dirty="0" err="1"/>
              <a:t>Pople’s</a:t>
            </a:r>
            <a:r>
              <a:rPr lang="en-US" dirty="0"/>
              <a:t>, Dunning’s, and Karlsruhe’s basis 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cells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74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835-382F-4677-F5CA-998C07FA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2716-0D24-092A-E39D-1943E3053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Chapter 3 in Szabo, A.;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Ostlund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N. S.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Modern Quantum Chemistry: Introduction to Advanced Electronic Structure Theory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; Courier Corporation, 2012.</a:t>
            </a:r>
            <a:endParaRPr lang="en-US" dirty="0">
              <a:effectLst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C9141-92B4-F88E-8353-69DCFF6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38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Population analysis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5439E-DA95-699D-70D4-9DC985EDDFDB}"/>
              </a:ext>
            </a:extLst>
          </p:cNvPr>
          <p:cNvSpPr txBox="1"/>
          <p:nvPr/>
        </p:nvSpPr>
        <p:spPr>
          <a:xfrm>
            <a:off x="390544" y="77966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Recall that charge density is defined as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441AE-FDB0-7C65-602E-D1ABD711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8" y="1242644"/>
            <a:ext cx="3336322" cy="658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AEB1E-7B74-683C-86AF-797BD6D06243}"/>
              </a:ext>
            </a:extLst>
          </p:cNvPr>
          <p:cNvSpPr txBox="1"/>
          <p:nvPr/>
        </p:nvSpPr>
        <p:spPr>
          <a:xfrm>
            <a:off x="390544" y="1901012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Rewrite using the definition of the overlap matrix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144BF77-70A9-871E-42DC-3EB24E1E2E08}"/>
              </a:ext>
            </a:extLst>
          </p:cNvPr>
          <p:cNvSpPr txBox="1"/>
          <p:nvPr/>
        </p:nvSpPr>
        <p:spPr>
          <a:xfrm>
            <a:off x="390544" y="301426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net charge associated with an atom is thus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E5F41-1C58-33B2-8BE4-F7F1E0BFC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8" y="3443215"/>
            <a:ext cx="2840354" cy="664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38870-7D40-FCB4-1742-B7A9DB450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r="72532"/>
          <a:stretch/>
        </p:blipFill>
        <p:spPr>
          <a:xfrm>
            <a:off x="3824840" y="1242644"/>
            <a:ext cx="359229" cy="658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B7C2C-01F7-6CFC-375F-50709ED6A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223"/>
          <a:stretch/>
        </p:blipFill>
        <p:spPr>
          <a:xfrm>
            <a:off x="4179443" y="1242644"/>
            <a:ext cx="359229" cy="658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668F4-B80E-EA5C-7F42-97CE7EE27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8" y="2365596"/>
            <a:ext cx="5001768" cy="658368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51E2F884-66E4-47BE-94C2-AEA85E6D5F7C}"/>
              </a:ext>
            </a:extLst>
          </p:cNvPr>
          <p:cNvSpPr txBox="1"/>
          <p:nvPr/>
        </p:nvSpPr>
        <p:spPr>
          <a:xfrm>
            <a:off x="390544" y="4107421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This definition is </a:t>
            </a:r>
            <a:r>
              <a:rPr lang="en-US" altLang="zh-TW" sz="2400" dirty="0" err="1"/>
              <a:t>Mulliken’s</a:t>
            </a:r>
            <a:r>
              <a:rPr lang="en-US" altLang="zh-TW" sz="2400" dirty="0"/>
              <a:t> definition of atomic charge.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1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Population analysis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5439E-DA95-699D-70D4-9DC985EDDFDB}"/>
              </a:ext>
            </a:extLst>
          </p:cNvPr>
          <p:cNvSpPr txBox="1"/>
          <p:nvPr/>
        </p:nvSpPr>
        <p:spPr>
          <a:xfrm>
            <a:off x="390544" y="77966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Since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AEB1E-7B74-683C-86AF-797BD6D06243}"/>
              </a:ext>
            </a:extLst>
          </p:cNvPr>
          <p:cNvSpPr txBox="1"/>
          <p:nvPr/>
        </p:nvSpPr>
        <p:spPr>
          <a:xfrm>
            <a:off x="390544" y="124199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We can rewrite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144BF77-70A9-871E-42DC-3EB24E1E2E08}"/>
              </a:ext>
            </a:extLst>
          </p:cNvPr>
          <p:cNvSpPr txBox="1"/>
          <p:nvPr/>
        </p:nvSpPr>
        <p:spPr>
          <a:xfrm>
            <a:off x="390544" y="2366691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as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0668F4-B80E-EA5C-7F42-97CE7EE2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8" y="1703662"/>
            <a:ext cx="5001768" cy="6583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F0A74A-7157-47C0-B2F3-B5953281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63" y="809548"/>
            <a:ext cx="2032609" cy="327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F5B850-3E4D-43DF-91BD-31BC7FA55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3" t="6271"/>
          <a:stretch/>
        </p:blipFill>
        <p:spPr>
          <a:xfrm>
            <a:off x="488518" y="2833017"/>
            <a:ext cx="2744003" cy="6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91C4EA9-4FE6-4F0F-8A33-0BF343A5C813}"/>
                  </a:ext>
                </a:extLst>
              </p:cNvPr>
              <p:cNvSpPr txBox="1"/>
              <p:nvPr/>
            </p:nvSpPr>
            <p:spPr>
              <a:xfrm>
                <a:off x="3328872" y="2833383"/>
                <a:ext cx="18724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91C4EA9-4FE6-4F0F-8A33-0BF343A5C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72" y="2833383"/>
                <a:ext cx="1872436" cy="369332"/>
              </a:xfrm>
              <a:prstGeom prst="rect">
                <a:avLst/>
              </a:prstGeom>
              <a:blipFill>
                <a:blip r:embed="rId5"/>
                <a:stretch>
                  <a:fillRect l="-3257" r="-325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66765269-AA82-4FA3-9136-55E38C1A9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00"/>
          <a:stretch/>
        </p:blipFill>
        <p:spPr>
          <a:xfrm>
            <a:off x="488518" y="3952618"/>
            <a:ext cx="3958013" cy="6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B63B36B0-EC78-476A-AFC1-054159CEB628}"/>
                  </a:ext>
                </a:extLst>
              </p:cNvPr>
              <p:cNvSpPr txBox="1"/>
              <p:nvPr/>
            </p:nvSpPr>
            <p:spPr>
              <a:xfrm>
                <a:off x="390544" y="3491385"/>
                <a:ext cx="8296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B63B36B0-EC78-476A-AFC1-054159CEB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3491385"/>
                <a:ext cx="8296256" cy="461665"/>
              </a:xfrm>
              <a:prstGeom prst="rect">
                <a:avLst/>
              </a:prstGeom>
              <a:blipFill>
                <a:blip r:embed="rId7"/>
                <a:stretch>
                  <a:fillRect l="-1102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78F8804F-D58A-49F4-B0A0-8AC4D14F9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" y="5078141"/>
            <a:ext cx="3513600" cy="6588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2DCEC02D-1D82-4BB3-AAB3-EC68D7B042F8}"/>
              </a:ext>
            </a:extLst>
          </p:cNvPr>
          <p:cNvSpPr txBox="1"/>
          <p:nvPr/>
        </p:nvSpPr>
        <p:spPr>
          <a:xfrm>
            <a:off x="390544" y="461141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which is the charge density in </a:t>
            </a:r>
            <a:r>
              <a:rPr lang="en-US" altLang="zh-TW" sz="2400" i="1" dirty="0"/>
              <a:t>orthonormal basis</a:t>
            </a:r>
            <a:r>
              <a:rPr lang="en-US" altLang="zh-TW" sz="2400" dirty="0"/>
              <a:t> </a:t>
            </a:r>
            <a:endParaRPr lang="en-US" sz="2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EFF7986-391A-4BCB-8043-BBD1D22880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261" b="1"/>
          <a:stretch/>
        </p:blipFill>
        <p:spPr>
          <a:xfrm>
            <a:off x="488518" y="5742000"/>
            <a:ext cx="3449439" cy="6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Population analysis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5439E-DA95-699D-70D4-9DC985EDDFDB}"/>
              </a:ext>
            </a:extLst>
          </p:cNvPr>
          <p:cNvSpPr txBox="1"/>
          <p:nvPr/>
        </p:nvSpPr>
        <p:spPr>
          <a:xfrm>
            <a:off x="390544" y="77966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And the corresponding atom charge is</a:t>
            </a:r>
            <a:endParaRPr 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6913A3-02D8-4E06-9C49-E08F3F8F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8" y="1246387"/>
            <a:ext cx="3841844" cy="658800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9C0F7FEB-5AEB-4394-A3DB-AA864FED25F5}"/>
              </a:ext>
            </a:extLst>
          </p:cNvPr>
          <p:cNvSpPr txBox="1"/>
          <p:nvPr/>
        </p:nvSpPr>
        <p:spPr>
          <a:xfrm>
            <a:off x="390544" y="190518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This definition is </a:t>
            </a:r>
            <a:r>
              <a:rPr lang="en-US" altLang="zh-TW" sz="2400" dirty="0" err="1"/>
              <a:t>Loewdin’s</a:t>
            </a:r>
            <a:r>
              <a:rPr lang="en-US" altLang="zh-TW" sz="2400" dirty="0"/>
              <a:t> definition of atomic charge.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905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/Practice/Week3/Exercise2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population_analysis.ipynb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do you see?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16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/Practice/Week3/Exercise2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population_analysis_basis_set.ipynb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Fill in the definition of PS and PS_L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cells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28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D014-2C7E-2D81-0D3F-CB27BC68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Relativistic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7B-AF5A-C1CD-C284-1EA60E6F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CB342-4ED6-D627-6EF2-F75190453CA7}"/>
              </a:ext>
            </a:extLst>
          </p:cNvPr>
          <p:cNvSpPr txBox="1"/>
          <p:nvPr/>
        </p:nvSpPr>
        <p:spPr>
          <a:xfrm>
            <a:off x="-1275" y="6646412"/>
            <a:ext cx="496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</a:rPr>
              <a:t>Schwerdtfeger</a:t>
            </a:r>
            <a:r>
              <a:rPr lang="en-US" sz="800" dirty="0">
                <a:effectLst/>
              </a:rPr>
              <a:t>, P. Relativistic effects in properties of gold. </a:t>
            </a:r>
            <a:r>
              <a:rPr lang="en-US" sz="800" i="1" dirty="0">
                <a:effectLst/>
              </a:rPr>
              <a:t>Heteroatom Chemistry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2002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13</a:t>
            </a:r>
            <a:r>
              <a:rPr lang="en-US" sz="800" dirty="0">
                <a:effectLst/>
              </a:rPr>
              <a:t> (6), 578–584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9B793-4E96-DF03-9B77-53D9D889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783236"/>
            <a:ext cx="6444343" cy="561756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CE8837-717C-E2E7-958C-9F8E9FB3FB21}"/>
              </a:ext>
            </a:extLst>
          </p:cNvPr>
          <p:cNvSpPr/>
          <p:nvPr/>
        </p:nvSpPr>
        <p:spPr>
          <a:xfrm>
            <a:off x="1349828" y="1415143"/>
            <a:ext cx="6291943" cy="348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34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D014-2C7E-2D81-0D3F-CB27BC68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Relativistic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7B-AF5A-C1CD-C284-1EA60E6F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CB342-4ED6-D627-6EF2-F75190453CA7}"/>
              </a:ext>
            </a:extLst>
          </p:cNvPr>
          <p:cNvSpPr txBox="1"/>
          <p:nvPr/>
        </p:nvSpPr>
        <p:spPr>
          <a:xfrm>
            <a:off x="-1275" y="6646412"/>
            <a:ext cx="496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effectLst/>
              </a:rPr>
              <a:t>Schwerdtfeger</a:t>
            </a:r>
            <a:r>
              <a:rPr lang="en-US" sz="800" dirty="0">
                <a:effectLst/>
              </a:rPr>
              <a:t>, P. Relativistic effects in properties of gold. </a:t>
            </a:r>
            <a:r>
              <a:rPr lang="en-US" sz="800" i="1" dirty="0">
                <a:effectLst/>
              </a:rPr>
              <a:t>Heteroatom Chemistry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2002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13</a:t>
            </a:r>
            <a:r>
              <a:rPr lang="en-US" sz="800" dirty="0">
                <a:effectLst/>
              </a:rPr>
              <a:t> (6), 578–584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21B07-FA8A-3FBE-FE0D-28D95C69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5" y="3715828"/>
            <a:ext cx="3829157" cy="277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4DF73-F4DC-E21F-14ED-F90894A6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35" y="979338"/>
            <a:ext cx="3744065" cy="2687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65116-E4A8-BC5C-1C9C-B499ADFC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410" y="925323"/>
            <a:ext cx="5013175" cy="54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D014-2C7E-2D81-0D3F-CB27BC68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Relativistic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3CEE-E16B-7895-0CAD-D41D15561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There are three corrections to the non-relativistic Schrodinger’s equation, which can be separated into the scalar and the vectorial parts:</a:t>
            </a:r>
          </a:p>
          <a:p>
            <a:pPr marL="0" indent="0">
              <a:buNone/>
            </a:pPr>
            <a:r>
              <a:rPr lang="en-US" dirty="0"/>
              <a:t>The scalar part: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Kinetic energy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Darwin term</a:t>
            </a:r>
          </a:p>
          <a:p>
            <a:pPr marL="0" indent="0">
              <a:buNone/>
            </a:pPr>
            <a:r>
              <a:rPr lang="en-US" dirty="0"/>
              <a:t>The vectorial part: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Spin-orbit coupling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7B-AF5A-C1CD-C284-1EA60E6F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771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relativistic equation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93FB3-5ED5-E562-FB81-4B9C04BC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7" y="1259077"/>
            <a:ext cx="6300108" cy="484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Dirac equation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4D755-DA23-9FBF-87C4-93FB318C7667}"/>
              </a:ext>
            </a:extLst>
          </p:cNvPr>
          <p:cNvSpPr txBox="1"/>
          <p:nvPr/>
        </p:nvSpPr>
        <p:spPr>
          <a:xfrm>
            <a:off x="390544" y="1767440"/>
            <a:ext cx="458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spinor can be decomposed,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CFC8A-E74F-B70E-1F6B-9287FE9D6D48}"/>
              </a:ext>
            </a:extLst>
          </p:cNvPr>
          <p:cNvSpPr txBox="1"/>
          <p:nvPr/>
        </p:nvSpPr>
        <p:spPr>
          <a:xfrm>
            <a:off x="390544" y="3251109"/>
            <a:ext cx="6399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Hamiltonian can be unitarily transformed,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91BB30-C2FF-2F71-2A61-B8FD0BD98A0E}"/>
              </a:ext>
            </a:extLst>
          </p:cNvPr>
          <p:cNvGrpSpPr/>
          <p:nvPr/>
        </p:nvGrpSpPr>
        <p:grpSpPr>
          <a:xfrm>
            <a:off x="488517" y="2252849"/>
            <a:ext cx="6778847" cy="974516"/>
            <a:chOff x="481692" y="2322690"/>
            <a:chExt cx="6778847" cy="974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6CC72-9C1E-1903-882F-EC1B0316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1692" y="2322690"/>
              <a:ext cx="1434193" cy="97451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888733-8961-24BA-CB79-4FEEA974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0290" y="2409463"/>
              <a:ext cx="5170249" cy="7050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F7ED6-58B7-3D65-19A0-673BECCEB00F}"/>
                </a:ext>
              </a:extLst>
            </p:cNvPr>
            <p:cNvSpPr txBox="1"/>
            <p:nvPr/>
          </p:nvSpPr>
          <p:spPr>
            <a:xfrm>
              <a:off x="1814065" y="2603751"/>
              <a:ext cx="247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7E02A-E552-B0DF-8577-BF0B0CAB3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7" y="3736518"/>
            <a:ext cx="6717504" cy="837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688611-7D3B-EA35-24CE-D6EAABFF5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17" y="4597856"/>
            <a:ext cx="2964873" cy="8911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BDBC67-6928-85AE-B842-3C6CCAE5FAA6}"/>
              </a:ext>
            </a:extLst>
          </p:cNvPr>
          <p:cNvSpPr txBox="1"/>
          <p:nvPr/>
        </p:nvSpPr>
        <p:spPr>
          <a:xfrm>
            <a:off x="390544" y="5512776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large (electron) component satisfies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1C087-6A7C-206D-5B12-0473F0833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17" y="5998188"/>
            <a:ext cx="8444594" cy="4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6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 approximation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unitary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4D755-DA23-9FBF-87C4-93FB318C7667}"/>
              </a:ext>
            </a:extLst>
          </p:cNvPr>
          <p:cNvSpPr txBox="1"/>
          <p:nvPr/>
        </p:nvSpPr>
        <p:spPr>
          <a:xfrm>
            <a:off x="390544" y="2072927"/>
            <a:ext cx="5645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Assuming that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 &gt;&gt; R</a:t>
            </a:r>
            <a:r>
              <a:rPr lang="en-US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†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en-US" sz="2400" dirty="0"/>
              <a:t>and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&gt;&gt; RR</a:t>
            </a:r>
            <a:r>
              <a:rPr lang="en-US" sz="2400" baseline="30000">
                <a:latin typeface="Cambria Math" panose="02040503050406030204" pitchFamily="18" charset="0"/>
                <a:ea typeface="Cambria Math" panose="02040503050406030204" pitchFamily="18" charset="0"/>
              </a:rPr>
              <a:t>†</a:t>
            </a: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endParaRPr lang="en-US" sz="2400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CFC8A-E74F-B70E-1F6B-9287FE9D6D48}"/>
              </a:ext>
            </a:extLst>
          </p:cNvPr>
          <p:cNvSpPr txBox="1"/>
          <p:nvPr/>
        </p:nvSpPr>
        <p:spPr>
          <a:xfrm>
            <a:off x="390544" y="3251109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corresponding Hamiltonian, which is ZORA, 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7E02A-E552-B0DF-8577-BF0B0CAB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7" y="1235333"/>
            <a:ext cx="6717504" cy="837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BDC50-98B1-81F8-D371-B3D44485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50" y="1399520"/>
            <a:ext cx="1899078" cy="54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B2DAA-6746-A79D-D268-DD4FF0681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1"/>
          <a:stretch/>
        </p:blipFill>
        <p:spPr>
          <a:xfrm>
            <a:off x="488516" y="2543024"/>
            <a:ext cx="2367805" cy="762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1C4AB-CD09-42FB-146F-99CA7A256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6" y="3735185"/>
            <a:ext cx="4299361" cy="68567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76FCBEC9-A62E-49FA-A4C8-DA39359BF19C}"/>
              </a:ext>
            </a:extLst>
          </p:cNvPr>
          <p:cNvSpPr txBox="1"/>
          <p:nvPr/>
        </p:nvSpPr>
        <p:spPr>
          <a:xfrm>
            <a:off x="390543" y="4432943"/>
            <a:ext cx="5643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scalar relativistic ZORA equation is</a:t>
            </a:r>
            <a:endParaRPr lang="en-US" sz="2400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14756732-A874-481B-A21C-60E3DDAB8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6" y="4906692"/>
            <a:ext cx="2963881" cy="685674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9B907EFF-902F-47F1-9853-0D9672134801}"/>
              </a:ext>
            </a:extLst>
          </p:cNvPr>
          <p:cNvSpPr txBox="1"/>
          <p:nvPr/>
        </p:nvSpPr>
        <p:spPr>
          <a:xfrm>
            <a:off x="390542" y="5592366"/>
            <a:ext cx="3192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V</a:t>
            </a:r>
            <a:r>
              <a:rPr lang="en-US" sz="2400" baseline="-25000" dirty="0" err="1"/>
              <a:t>eff</a:t>
            </a:r>
            <a:r>
              <a:rPr lang="en-US" sz="2400" dirty="0"/>
              <a:t> for DFT being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A2BB4D-FBA4-4966-B90E-7CA6C42A1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5" y="6091690"/>
            <a:ext cx="4817279" cy="5868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29D4419-50F3-43AD-898A-F0EDD28CEC21}"/>
              </a:ext>
            </a:extLst>
          </p:cNvPr>
          <p:cNvSpPr txBox="1"/>
          <p:nvPr/>
        </p:nvSpPr>
        <p:spPr>
          <a:xfrm>
            <a:off x="4471416" y="590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8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Self-consistent field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To turn </a:t>
            </a:r>
            <a:r>
              <a:rPr lang="en-US" altLang="zh-TW" sz="2400" b="1" dirty="0"/>
              <a:t>S </a:t>
            </a:r>
            <a:r>
              <a:rPr lang="en-US" altLang="zh-TW" sz="2400" dirty="0"/>
              <a:t>into </a:t>
            </a:r>
            <a:r>
              <a:rPr lang="en-US" altLang="zh-TW" sz="2400" b="1" dirty="0"/>
              <a:t>I</a:t>
            </a:r>
            <a:r>
              <a:rPr lang="en-US" altLang="zh-TW" sz="2400" dirty="0"/>
              <a:t> we can expand the basis functions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837DE9-F3D6-47C3-983B-FE902DE6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7" y="1235916"/>
            <a:ext cx="4922043" cy="6804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7A796B82-6B55-4CEF-81A3-69DA9B96CEB2}"/>
              </a:ext>
            </a:extLst>
          </p:cNvPr>
          <p:cNvSpPr txBox="1"/>
          <p:nvPr/>
        </p:nvSpPr>
        <p:spPr>
          <a:xfrm>
            <a:off x="390544" y="191631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Such that the new basis is orthonormal</a:t>
            </a:r>
            <a:endParaRPr 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DB6EE6-2D8D-4402-85BC-FAF615C38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6" y="2377982"/>
            <a:ext cx="7416246" cy="2821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4F88B-6108-9F8E-D709-1477FF4ED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46" y="5666896"/>
            <a:ext cx="1689191" cy="413908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5205231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Or in the matrix 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71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 approximation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FD8F1-9BC8-AE23-8903-E0FCFE1BE61B}"/>
                  </a:ext>
                </a:extLst>
              </p:cNvPr>
              <p:cNvSpPr txBox="1"/>
              <p:nvPr/>
            </p:nvSpPr>
            <p:spPr>
              <a:xfrm>
                <a:off x="390544" y="1998333"/>
                <a:ext cx="4370427" cy="47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Replace the V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/>
                  <a:t> with </a:t>
                </a:r>
                <a:r>
                  <a:rPr lang="en-US" sz="2400" dirty="0" err="1"/>
                  <a:t>V</a:t>
                </a:r>
                <a:r>
                  <a:rPr lang="en-US" sz="2400" baseline="-25000" dirty="0" err="1"/>
                  <a:t>model</a:t>
                </a:r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FD8F1-9BC8-AE23-8903-E0FCFE1BE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1998333"/>
                <a:ext cx="4370427" cy="471539"/>
              </a:xfrm>
              <a:prstGeom prst="rect">
                <a:avLst/>
              </a:prstGeom>
              <a:blipFill>
                <a:blip r:embed="rId2"/>
                <a:stretch>
                  <a:fillRect l="-2092" t="-7792" r="-125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7CFC8A-E74F-B70E-1F6B-9287FE9D6D48}"/>
                  </a:ext>
                </a:extLst>
              </p:cNvPr>
              <p:cNvSpPr txBox="1"/>
              <p:nvPr/>
            </p:nvSpPr>
            <p:spPr>
              <a:xfrm>
                <a:off x="390543" y="3251109"/>
                <a:ext cx="8296255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p>
                    </m:sSup>
                  </m:oMath>
                </a14:m>
                <a:r>
                  <a:rPr lang="en-US" sz="2400" dirty="0"/>
                  <a:t> is the model density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that serves as a good approximation for the density near the nucleus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7CFC8A-E74F-B70E-1F6B-9287FE9D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3" y="3251109"/>
                <a:ext cx="8296255" cy="837537"/>
              </a:xfrm>
              <a:prstGeom prst="rect">
                <a:avLst/>
              </a:prstGeom>
              <a:blipFill>
                <a:blip r:embed="rId3"/>
                <a:stretch>
                  <a:fillRect l="-1102" t="-4348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ED7E02A-E552-B0DF-8577-BF0B0CAB3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7" y="2506481"/>
            <a:ext cx="6717504" cy="744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1C4AB-CD09-42FB-146F-99CA7A256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6" y="4111217"/>
            <a:ext cx="2514136" cy="685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9B907EFF-902F-47F1-9853-0D9672134801}"/>
                  </a:ext>
                </a:extLst>
              </p:cNvPr>
              <p:cNvSpPr txBox="1"/>
              <p:nvPr/>
            </p:nvSpPr>
            <p:spPr>
              <a:xfrm>
                <a:off x="390542" y="4796891"/>
                <a:ext cx="8296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fit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) were determined by near basis set limit scalar relativistic atomic HF calculations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9B907EFF-902F-47F1-9853-0D9672134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2" y="4796891"/>
                <a:ext cx="8296255" cy="830997"/>
              </a:xfrm>
              <a:prstGeom prst="rect">
                <a:avLst/>
              </a:prstGeom>
              <a:blipFill>
                <a:blip r:embed="rId6"/>
                <a:stretch>
                  <a:fillRect l="-110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329D4419-50F3-43AD-898A-F0EDD28CEC21}"/>
              </a:ext>
            </a:extLst>
          </p:cNvPr>
          <p:cNvSpPr txBox="1"/>
          <p:nvPr/>
        </p:nvSpPr>
        <p:spPr>
          <a:xfrm>
            <a:off x="4471416" y="590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1BC112E-73B5-4726-AA0D-011432DD3C16}"/>
              </a:ext>
            </a:extLst>
          </p:cNvPr>
          <p:cNvSpPr txBox="1"/>
          <p:nvPr/>
        </p:nvSpPr>
        <p:spPr>
          <a:xfrm>
            <a:off x="390544" y="745557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ZORA is not gauge invariance under a constant change of V,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63300C92-96DE-4FC4-A3C2-92E670CDF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6" y="1576554"/>
            <a:ext cx="2181532" cy="43630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27D2C2-231C-429C-9178-0C1379041BAA}"/>
              </a:ext>
            </a:extLst>
          </p:cNvPr>
          <p:cNvSpPr txBox="1"/>
          <p:nvPr/>
        </p:nvSpPr>
        <p:spPr>
          <a:xfrm>
            <a:off x="4866658" y="1979125"/>
            <a:ext cx="358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van </a:t>
            </a:r>
            <a:r>
              <a:rPr lang="en-US" sz="800" dirty="0" err="1">
                <a:effectLst/>
              </a:rPr>
              <a:t>Wüllen</a:t>
            </a:r>
            <a:r>
              <a:rPr lang="en-US" sz="800" dirty="0">
                <a:effectLst/>
              </a:rPr>
              <a:t>, C. Molecular Density Functional Calculations in the Regular Relativistic Approximation: Method, Application to Coinage Metal </a:t>
            </a:r>
            <a:r>
              <a:rPr lang="en-US" sz="800" dirty="0" err="1">
                <a:effectLst/>
              </a:rPr>
              <a:t>Diatomics</a:t>
            </a:r>
            <a:r>
              <a:rPr lang="en-US" sz="800" dirty="0">
                <a:effectLst/>
              </a:rPr>
              <a:t>, Hydrides, Fluorides and Chlorides, and Comparison with First-Order Relativistic Calculations. </a:t>
            </a:r>
            <a:r>
              <a:rPr lang="en-US" sz="800" i="1" dirty="0">
                <a:effectLst/>
              </a:rPr>
              <a:t>J. Chem. Phys.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1998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109</a:t>
            </a:r>
            <a:r>
              <a:rPr lang="en-US" sz="800" dirty="0">
                <a:effectLst/>
              </a:rPr>
              <a:t> (2), 392–399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742134-3FB1-4AED-9B37-B3BCD52D1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889" y="4111217"/>
            <a:ext cx="4317495" cy="6908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8F4FFD1C-203A-40F0-92B1-D1A611BE351F}"/>
              </a:ext>
            </a:extLst>
          </p:cNvPr>
          <p:cNvSpPr txBox="1"/>
          <p:nvPr/>
        </p:nvSpPr>
        <p:spPr>
          <a:xfrm>
            <a:off x="2892832" y="4176353"/>
            <a:ext cx="24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55972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67A74-9459-45B5-AA19-F62EF81B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399B8-7D9E-4E06-BB8C-13B4C91B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0801F-475F-4660-9918-6A90443E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52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Self-consistent field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674A38A-700B-4681-94FF-9117F8413F07}"/>
              </a:ext>
            </a:extLst>
          </p:cNvPr>
          <p:cNvSpPr txBox="1"/>
          <p:nvPr/>
        </p:nvSpPr>
        <p:spPr>
          <a:xfrm>
            <a:off x="390545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One choice is </a:t>
            </a:r>
            <a:r>
              <a:rPr lang="en-US" sz="2400" i="1" dirty="0"/>
              <a:t>symmetric orthogonalization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B4CCAF-A272-4595-ADAD-9B8FE03F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245" y="1238181"/>
            <a:ext cx="4147863" cy="4428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69081867-B212-49A1-BB86-5A4BD0F488F0}"/>
              </a:ext>
            </a:extLst>
          </p:cNvPr>
          <p:cNvSpPr txBox="1"/>
          <p:nvPr/>
        </p:nvSpPr>
        <p:spPr>
          <a:xfrm>
            <a:off x="390545" y="168155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in which we first diagonalize S using unitary transformations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837DE9-F3D6-47C3-983B-FE902DE63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245" y="2143120"/>
            <a:ext cx="2063043" cy="4428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099F09A4-1E66-4494-B44C-952422B37EF0}"/>
              </a:ext>
            </a:extLst>
          </p:cNvPr>
          <p:cNvSpPr txBox="1"/>
          <p:nvPr/>
        </p:nvSpPr>
        <p:spPr>
          <a:xfrm>
            <a:off x="390544" y="2586990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Then we</a:t>
            </a:r>
            <a:r>
              <a:rPr lang="zh-TW" altLang="en-US" sz="2400" dirty="0"/>
              <a:t> </a:t>
            </a:r>
            <a:r>
              <a:rPr lang="en-US" altLang="zh-TW" sz="2400" dirty="0"/>
              <a:t>take the inverse square root of the eigenvalues and back-transform to yield </a:t>
            </a:r>
            <a:r>
              <a:rPr lang="en-US" altLang="zh-TW" sz="2400" b="1" dirty="0"/>
              <a:t>S</a:t>
            </a:r>
            <a:r>
              <a:rPr lang="en-US" altLang="zh-TW" sz="2400" b="1" baseline="30000" dirty="0"/>
              <a:t>-1/2</a:t>
            </a:r>
            <a:endParaRPr lang="en-US" sz="2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13645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5439E-DA95-699D-70D4-9DC985EDDFDB}"/>
                  </a:ext>
                </a:extLst>
              </p:cNvPr>
              <p:cNvSpPr txBox="1"/>
              <p:nvPr/>
            </p:nvSpPr>
            <p:spPr>
              <a:xfrm>
                <a:off x="390544" y="779664"/>
                <a:ext cx="8296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/>
                  <a:t>How do 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linear combination of basis functions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5439E-DA95-699D-70D4-9DC985ED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779664"/>
                <a:ext cx="8296256" cy="461665"/>
              </a:xfrm>
              <a:prstGeom prst="rect">
                <a:avLst/>
              </a:prstGeom>
              <a:blipFill>
                <a:blip r:embed="rId2"/>
                <a:stretch>
                  <a:fillRect l="-107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F441AE-FDB0-7C65-602E-D1ABD711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8" y="1242644"/>
            <a:ext cx="4420844" cy="810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AEB1E-7B74-683C-86AF-797BD6D06243}"/>
              </a:ext>
            </a:extLst>
          </p:cNvPr>
          <p:cNvSpPr txBox="1"/>
          <p:nvPr/>
        </p:nvSpPr>
        <p:spPr>
          <a:xfrm>
            <a:off x="390544" y="2053235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integrals on the right form the overlap matrix; 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0858B-E4A1-1B76-3DE9-F363065F7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8" y="2514900"/>
            <a:ext cx="3058218" cy="65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83734-F017-F5C6-1E82-B93E2936AB43}"/>
              </a:ext>
            </a:extLst>
          </p:cNvPr>
          <p:cNvSpPr txBox="1"/>
          <p:nvPr/>
        </p:nvSpPr>
        <p:spPr>
          <a:xfrm>
            <a:off x="390544" y="5579605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Density matrix for closed-shell is thus defined as</a:t>
            </a:r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E65394A-8152-7C37-4514-A07194E2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8" y="6041270"/>
            <a:ext cx="2438361" cy="810591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0144BF77-70A9-871E-42DC-3EB24E1E2E08}"/>
              </a:ext>
            </a:extLst>
          </p:cNvPr>
          <p:cNvSpPr txBox="1"/>
          <p:nvPr/>
        </p:nvSpPr>
        <p:spPr>
          <a:xfrm>
            <a:off x="390544" y="3173700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first term is called the core-Hamiltonian matrix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E5F41-1C58-33B2-8BE4-F7F1E0BFC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18" y="3635365"/>
            <a:ext cx="3850468" cy="664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BAAAF-86BF-CAFB-D9A8-56831F5D5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228" y="3596970"/>
            <a:ext cx="3950206" cy="8321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F43F34-402D-E768-07C0-F55D4E8E6511}"/>
              </a:ext>
            </a:extLst>
          </p:cNvPr>
          <p:cNvSpPr txBox="1"/>
          <p:nvPr/>
        </p:nvSpPr>
        <p:spPr>
          <a:xfrm>
            <a:off x="4302375" y="3809248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469DF2-F9C8-344D-561C-14A903011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38" r="71038"/>
          <a:stretch/>
        </p:blipFill>
        <p:spPr>
          <a:xfrm>
            <a:off x="1067272" y="4158351"/>
            <a:ext cx="399514" cy="667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7BF98-A553-1906-EA8C-7230558EA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" y="4323489"/>
            <a:ext cx="530799" cy="4246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501479-807F-02BD-2112-1BAD66361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786" y="4283947"/>
            <a:ext cx="4046147" cy="66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FC6E21-AC87-9A06-ECD7-590C82367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014" y="4963651"/>
            <a:ext cx="6031816" cy="658368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DC9A0CDD-BE4C-36B8-85E4-0CF7BF7EF74C}"/>
              </a:ext>
            </a:extLst>
          </p:cNvPr>
          <p:cNvSpPr txBox="1"/>
          <p:nvPr/>
        </p:nvSpPr>
        <p:spPr>
          <a:xfrm>
            <a:off x="390544" y="5062002"/>
            <a:ext cx="102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where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24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70278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two commonly used types of basis sets: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Slater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Gaussian functions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CFC8A-E74F-B70E-1F6B-9287FE9D6D48}"/>
              </a:ext>
            </a:extLst>
          </p:cNvPr>
          <p:cNvSpPr txBox="1"/>
          <p:nvPr/>
        </p:nvSpPr>
        <p:spPr>
          <a:xfrm>
            <a:off x="390544" y="3174909"/>
            <a:ext cx="703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two functions differ significantly at r = 0</a:t>
            </a:r>
            <a:r>
              <a:rPr lang="zh-TW" altLang="en-US" sz="2400" dirty="0"/>
              <a:t> </a:t>
            </a:r>
            <a:r>
              <a:rPr lang="en-US" altLang="zh-TW" sz="2400" dirty="0"/>
              <a:t>(cusp)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D7E02A-E552-B0DF-8577-BF0B0CA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4871"/>
          <a:stretch/>
        </p:blipFill>
        <p:spPr>
          <a:xfrm>
            <a:off x="488518" y="3635365"/>
            <a:ext cx="2769547" cy="9956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BDBC67-6928-85AE-B842-3C6CCAE5FAA6}"/>
              </a:ext>
            </a:extLst>
          </p:cNvPr>
          <p:cNvSpPr txBox="1"/>
          <p:nvPr/>
        </p:nvSpPr>
        <p:spPr>
          <a:xfrm>
            <a:off x="390544" y="4630994"/>
            <a:ext cx="321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at large r where GTOs decay too fast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E703D3-9032-47CB-A085-DE7D0171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71" y="1605752"/>
            <a:ext cx="5188515" cy="4978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FF2FAC-37BC-4A9B-9DD1-4275ED11E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72" y="2758346"/>
            <a:ext cx="5188515" cy="4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86F93C-FCDF-7395-7A5C-D7E87C3C1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30" y="3780741"/>
            <a:ext cx="5782032" cy="23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002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advantage of GFs over SFs is the ease of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45B78-71FA-A2D8-D3B7-6299B590C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/>
          <a:stretch/>
        </p:blipFill>
        <p:spPr>
          <a:xfrm>
            <a:off x="488518" y="1201007"/>
            <a:ext cx="7627026" cy="43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B9BC5-B304-0FA6-9FFD-C9DD07F1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8" y="1665841"/>
            <a:ext cx="8259528" cy="43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908F0-3937-A016-5815-62FE1C41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8" y="2532104"/>
            <a:ext cx="1588443" cy="438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E19C8-ECA9-44BD-8551-82D8BC4C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77" y="2532104"/>
            <a:ext cx="4239248" cy="438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A8FC8-118A-224F-37EF-BF2C9BBD7DA9}"/>
              </a:ext>
            </a:extLst>
          </p:cNvPr>
          <p:cNvSpPr txBox="1"/>
          <p:nvPr/>
        </p:nvSpPr>
        <p:spPr>
          <a:xfrm>
            <a:off x="390544" y="2106528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the arguments being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EBE8F-D07E-E90A-1267-72FB47037434}"/>
              </a:ext>
            </a:extLst>
          </p:cNvPr>
          <p:cNvSpPr txBox="1"/>
          <p:nvPr/>
        </p:nvSpPr>
        <p:spPr>
          <a:xfrm>
            <a:off x="1999491" y="264185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78B6A-1224-CEEA-0266-F62F772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977" y="3076958"/>
            <a:ext cx="4618045" cy="36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two-electron integrals thus reduce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A8FC8-118A-224F-37EF-BF2C9BBD7DA9}"/>
              </a:ext>
            </a:extLst>
          </p:cNvPr>
          <p:cNvSpPr txBox="1"/>
          <p:nvPr/>
        </p:nvSpPr>
        <p:spPr>
          <a:xfrm>
            <a:off x="390544" y="1793373"/>
            <a:ext cx="6896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can be solved using Fourier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08A23-01A5-CDE1-E8F1-70E97462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8" y="1235333"/>
            <a:ext cx="8198282" cy="558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DE616-830B-DA58-1BD5-50E62D99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8" y="2251251"/>
            <a:ext cx="8198282" cy="1230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C2FCC-0469-DF6C-A6AE-66CA0E89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8" y="3487802"/>
            <a:ext cx="3909693" cy="658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B266AE-BE8A-5A8B-EAC8-EC36AD86FFC2}"/>
              </a:ext>
            </a:extLst>
          </p:cNvPr>
          <p:cNvSpPr txBox="1"/>
          <p:nvPr/>
        </p:nvSpPr>
        <p:spPr>
          <a:xfrm>
            <a:off x="390544" y="4141298"/>
            <a:ext cx="357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Appendix A for proof</a:t>
            </a:r>
          </a:p>
        </p:txBody>
      </p:sp>
    </p:spTree>
    <p:extLst>
      <p:ext uri="{BB962C8B-B14F-4D97-AF65-F5344CB8AC3E}">
        <p14:creationId xmlns:p14="http://schemas.microsoft.com/office/powerpoint/2010/main" val="292467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sets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4492" y="6400800"/>
            <a:ext cx="712308" cy="320676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D8F1-9BC8-AE23-8903-E0FCFE1BE61B}"/>
              </a:ext>
            </a:extLst>
          </p:cNvPr>
          <p:cNvSpPr txBox="1"/>
          <p:nvPr/>
        </p:nvSpPr>
        <p:spPr>
          <a:xfrm>
            <a:off x="390544" y="773668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Since GTOs are easy to integrate yet have drawbacks, we can use linear combinations of GFs (</a:t>
            </a:r>
            <a:r>
              <a:rPr lang="en-US" sz="2400" i="1" dirty="0"/>
              <a:t>primitives</a:t>
            </a:r>
            <a:r>
              <a:rPr lang="en-US" sz="24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0054E-DFA0-0419-1349-7F4FFCCAA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/>
          <a:stretch/>
        </p:blipFill>
        <p:spPr>
          <a:xfrm>
            <a:off x="488518" y="1604665"/>
            <a:ext cx="5135204" cy="813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A1D5B-D739-2BD0-15DE-104FAFD02F43}"/>
              </a:ext>
            </a:extLst>
          </p:cNvPr>
          <p:cNvSpPr txBox="1"/>
          <p:nvPr/>
        </p:nvSpPr>
        <p:spPr>
          <a:xfrm>
            <a:off x="390544" y="2414918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is called basis set </a:t>
            </a:r>
            <a:r>
              <a:rPr lang="en-US" sz="2400" i="1" dirty="0"/>
              <a:t>contraction</a:t>
            </a:r>
            <a:r>
              <a:rPr lang="en-US" sz="2400" dirty="0"/>
              <a:t> and the contracted function is called a </a:t>
            </a:r>
            <a:r>
              <a:rPr lang="en-US" sz="2400" i="1" dirty="0"/>
              <a:t>contracted Gaussian function </a:t>
            </a:r>
            <a:r>
              <a:rPr lang="en-US" sz="2400" dirty="0"/>
              <a:t>(CGF) where </a:t>
            </a:r>
            <a:r>
              <a:rPr lang="en-US" sz="2400" i="1" dirty="0"/>
              <a:t>L is called the length of contraction</a:t>
            </a:r>
            <a:r>
              <a:rPr lang="en-US" sz="2400" dirty="0"/>
              <a:t>, </a:t>
            </a:r>
            <a:r>
              <a:rPr lang="en-US" sz="2400" i="1" dirty="0"/>
              <a:t>d is called contraction coefficient, and ⍺ is called contraction exponent</a:t>
            </a:r>
            <a:r>
              <a:rPr lang="en-US" sz="2400" dirty="0"/>
              <a:t>. We then fit these CGFs with length L (STO-LG) to STOs: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0F6C2-AA31-5824-86E7-2EA57B83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8" y="4353910"/>
            <a:ext cx="8469224" cy="1502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EE27D-9E6F-2FD9-B834-06902635EA00}"/>
              </a:ext>
            </a:extLst>
          </p:cNvPr>
          <p:cNvSpPr txBox="1"/>
          <p:nvPr/>
        </p:nvSpPr>
        <p:spPr>
          <a:xfrm>
            <a:off x="390544" y="5853499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contraction scheme for STO-3G is (3s)/[1s]</a:t>
            </a:r>
          </a:p>
        </p:txBody>
      </p:sp>
    </p:spTree>
    <p:extLst>
      <p:ext uri="{BB962C8B-B14F-4D97-AF65-F5344CB8AC3E}">
        <p14:creationId xmlns:p14="http://schemas.microsoft.com/office/powerpoint/2010/main" val="318476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29784</TotalTime>
  <Words>1279</Words>
  <Application>Microsoft Office PowerPoint</Application>
  <PresentationFormat>如螢幕大小 (4:3)</PresentationFormat>
  <Paragraphs>178</Paragraphs>
  <Slides>31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SimSun</vt:lpstr>
      <vt:lpstr>微軟正黑體</vt:lpstr>
      <vt:lpstr>新細明體</vt:lpstr>
      <vt:lpstr>Arial</vt:lpstr>
      <vt:lpstr>Calibri</vt:lpstr>
      <vt:lpstr>Cambria Math</vt:lpstr>
      <vt:lpstr>Times New Roman</vt:lpstr>
      <vt:lpstr>Wingdings</vt:lpstr>
      <vt:lpstr>Office 佈景主題</vt:lpstr>
      <vt:lpstr>Basis sets,  Relativistic corrections, Dispersion, Population analysis</vt:lpstr>
      <vt:lpstr>Suggested reading</vt:lpstr>
      <vt:lpstr>Self-consistent field</vt:lpstr>
      <vt:lpstr>Self-consistent field</vt:lpstr>
      <vt:lpstr>Basis sets</vt:lpstr>
      <vt:lpstr>Basis sets</vt:lpstr>
      <vt:lpstr>Basis sets</vt:lpstr>
      <vt:lpstr>Basis sets</vt:lpstr>
      <vt:lpstr>Basis sets</vt:lpstr>
      <vt:lpstr>Basis sets</vt:lpstr>
      <vt:lpstr>Basis sets</vt:lpstr>
      <vt:lpstr>Basis sets</vt:lpstr>
      <vt:lpstr>Basis sets</vt:lpstr>
      <vt:lpstr>Split valence BS 4-31G</vt:lpstr>
      <vt:lpstr>Split valence BS 4-31G</vt:lpstr>
      <vt:lpstr>Polarization functions</vt:lpstr>
      <vt:lpstr>Some common basis sets</vt:lpstr>
      <vt:lpstr>Some common basis sets</vt:lpstr>
      <vt:lpstr>Interactive</vt:lpstr>
      <vt:lpstr>Population analysis</vt:lpstr>
      <vt:lpstr>Population analysis</vt:lpstr>
      <vt:lpstr>Population analysis</vt:lpstr>
      <vt:lpstr>Interactive</vt:lpstr>
      <vt:lpstr>Interactive</vt:lpstr>
      <vt:lpstr>Relativistic effect</vt:lpstr>
      <vt:lpstr>Relativistic effect</vt:lpstr>
      <vt:lpstr>Relativistic corrections</vt:lpstr>
      <vt:lpstr>The relativistic equation</vt:lpstr>
      <vt:lpstr>The regular approximation</vt:lpstr>
      <vt:lpstr>The regular approximation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Nick Yang</cp:lastModifiedBy>
  <cp:revision>540</cp:revision>
  <dcterms:created xsi:type="dcterms:W3CDTF">2012-11-25T05:37:01Z</dcterms:created>
  <dcterms:modified xsi:type="dcterms:W3CDTF">2023-03-13T05:06:00Z</dcterms:modified>
</cp:coreProperties>
</file>